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y="5143500" cx="9144000"/>
  <p:notesSz cx="6858000" cy="9144000"/>
  <p:embeddedFontLst>
    <p:embeddedFont>
      <p:font typeface="Roboto Thin"/>
      <p:regular r:id="rId32"/>
      <p:bold r:id="rId33"/>
      <p:italic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
      <p:font typeface="Amatic SC"/>
      <p:regular r:id="rId44"/>
      <p:bold r:id="rId45"/>
    </p:embeddedFont>
    <p:embeddedFont>
      <p:font typeface="Inconsolata"/>
      <p:regular r:id="rId46"/>
      <p:bold r:id="rId47"/>
    </p:embeddedFont>
    <p:embeddedFont>
      <p:font typeface="Roboto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2EF6561-D3CD-4D05-85EA-77A5D03FD717}">
  <a:tblStyle styleId="{12EF6561-D3CD-4D05-85EA-77A5D03FD71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512"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AmaticSC-regular.fntdata"/><Relationship Id="rId43" Type="http://schemas.openxmlformats.org/officeDocument/2006/relationships/font" Target="fonts/RobotoMedium-boldItalic.fntdata"/><Relationship Id="rId46" Type="http://schemas.openxmlformats.org/officeDocument/2006/relationships/font" Target="fonts/Inconsolata-regular.fntdata"/><Relationship Id="rId45" Type="http://schemas.openxmlformats.org/officeDocument/2006/relationships/font" Target="fonts/AmaticSC-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Light-regular.fntdata"/><Relationship Id="rId47" Type="http://schemas.openxmlformats.org/officeDocument/2006/relationships/font" Target="fonts/Inconsolata-bold.fntdata"/><Relationship Id="rId49" Type="http://schemas.openxmlformats.org/officeDocument/2006/relationships/font" Target="fonts/Roboto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Light-boldItalic.fntdata"/><Relationship Id="rId50" Type="http://schemas.openxmlformats.org/officeDocument/2006/relationships/font" Target="fonts/RobotoLight-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3fd172e150_2_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3fd172e150_2_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37" name="Google Shape;1037;g3fd172e150_2_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4e3f00101e_1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4e3f00101e_1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3fd172e150_2_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g3fd172e150_2_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4" name="Google Shape;1164;g3fd172e150_2_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3fd172e150_2_9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Google Shape;1176;g3fd172e150_2_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shutterstock_396344455</a:t>
            </a:r>
            <a:endParaRPr b="0" i="0" sz="1100" u="none" cap="none" strike="noStrike">
              <a:solidFill>
                <a:schemeClr val="dk1"/>
              </a:solidFill>
              <a:latin typeface="Calibri"/>
              <a:ea typeface="Calibri"/>
              <a:cs typeface="Calibri"/>
              <a:sym typeface="Calibri"/>
            </a:endParaRPr>
          </a:p>
        </p:txBody>
      </p:sp>
      <p:sp>
        <p:nvSpPr>
          <p:cNvPr id="1177" name="Google Shape;1177;g3fd172e150_2_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4e3f00101e_1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4e3f00101e_1_2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3fd172e150_2_1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9" name="Google Shape;1199;g3fd172e150_2_1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00" name="Google Shape;1200;g3fd172e150_2_1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3fd172e150_2_12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6" name="Google Shape;1206;g3fd172e150_2_12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07" name="Google Shape;1207;g3fd172e150_2_12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3fd172e150_2_12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g3fd172e150_2_12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4" name="Google Shape;1214;g3fd172e150_2_12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3fd172e150_2_1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5" name="Google Shape;1225;g3fd172e150_2_1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26" name="Google Shape;1226;g3fd172e150_2_1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3fd172e150_2_1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fd172e150_2_1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7" name="Google Shape;1237;g3fd172e150_2_1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3fd172e150_2_15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g3fd172e150_2_15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51" name="Google Shape;1251;g3fd172e150_2_15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3fd172e150_2_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g3fd172e150_2_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45" name="Google Shape;1045;g3fd172e150_2_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3fd172e150_2_1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fd172e150_2_1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59" name="Google Shape;1259;g3fd172e150_2_1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4e300dcc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4e300dcc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3fd172e150_2_1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fd172e150_2_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5" name="Google Shape;1275;g3fd172e150_2_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3fd172e150_2_1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g3fd172e150_2_1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shutterstock_456057580</a:t>
            </a:r>
            <a:endParaRPr b="0" i="0" sz="1100" u="none" cap="none" strike="noStrike">
              <a:solidFill>
                <a:schemeClr val="dk1"/>
              </a:solidFill>
              <a:latin typeface="Calibri"/>
              <a:ea typeface="Calibri"/>
              <a:cs typeface="Calibri"/>
              <a:sym typeface="Calibri"/>
            </a:endParaRPr>
          </a:p>
        </p:txBody>
      </p:sp>
      <p:sp>
        <p:nvSpPr>
          <p:cNvPr id="1299" name="Google Shape;1299;g3fd172e150_2_1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3fd172e150_2_18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7" name="Google Shape;1307;g3fd172e150_2_18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08" name="Google Shape;1308;g3fd172e150_2_18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3fd172e150_2_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3fd172e150_2_3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shutterstock_288649979</a:t>
            </a:r>
            <a:endParaRPr b="0" i="0" sz="1100" u="none" cap="none" strike="noStrike">
              <a:solidFill>
                <a:schemeClr val="dk1"/>
              </a:solidFill>
              <a:latin typeface="Calibri"/>
              <a:ea typeface="Calibri"/>
              <a:cs typeface="Calibri"/>
              <a:sym typeface="Calibri"/>
            </a:endParaRPr>
          </a:p>
        </p:txBody>
      </p:sp>
      <p:sp>
        <p:nvSpPr>
          <p:cNvPr id="1052" name="Google Shape;1052;g3fd172e150_2_3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4e3f00101e_1_191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g4e3f00101e_1_19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shutterstock_1091816447</a:t>
            </a:r>
            <a:endParaRPr b="0" i="0" sz="1100" u="none" cap="none" strike="noStrike">
              <a:solidFill>
                <a:schemeClr val="dk1"/>
              </a:solidFill>
              <a:latin typeface="Calibri"/>
              <a:ea typeface="Calibri"/>
              <a:cs typeface="Calibri"/>
              <a:sym typeface="Calibri"/>
            </a:endParaRPr>
          </a:p>
        </p:txBody>
      </p:sp>
      <p:sp>
        <p:nvSpPr>
          <p:cNvPr id="1060" name="Google Shape;1060;g4e3f00101e_1_19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3fd172e150_2_4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g3fd172e150_2_4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7" name="Google Shape;1067;g3fd172e150_2_4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3fd172e150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0" name="Google Shape;1080;g3fd172e150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1" name="Google Shape;1081;g3fd172e150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4e3f00101e_1_19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g4e3f00101e_1_19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03" name="Google Shape;1103;g4e3f00101e_1_19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3fd172e150_2_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g3fd172e150_2_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5" name="Google Shape;1125;g3fd172e150_2_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3fd172e150_2_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g3fd172e150_2_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7" name="Google Shape;1147;g3fd172e150_2_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6.png"/><Relationship Id="rId4" Type="http://schemas.openxmlformats.org/officeDocument/2006/relationships/image" Target="../media/image9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6.png"/><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3.png"/><Relationship Id="rId4" Type="http://schemas.openxmlformats.org/officeDocument/2006/relationships/image" Target="../media/image9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4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4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4.png"/><Relationship Id="rId4"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54.png"/><Relationship Id="rId7" Type="http://schemas.openxmlformats.org/officeDocument/2006/relationships/image" Target="../media/image5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6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61.png"/><Relationship Id="rId4" Type="http://schemas.openxmlformats.org/officeDocument/2006/relationships/image" Target="../media/image63.png"/><Relationship Id="rId5" Type="http://schemas.openxmlformats.org/officeDocument/2006/relationships/image" Target="../media/image71.png"/><Relationship Id="rId6" Type="http://schemas.openxmlformats.org/officeDocument/2006/relationships/image" Target="../media/image59.png"/><Relationship Id="rId7" Type="http://schemas.openxmlformats.org/officeDocument/2006/relationships/image" Target="../media/image62.png"/><Relationship Id="rId8" Type="http://schemas.openxmlformats.org/officeDocument/2006/relationships/image" Target="../media/image6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73.png"/><Relationship Id="rId6" Type="http://schemas.openxmlformats.org/officeDocument/2006/relationships/image" Target="../media/image75.png"/><Relationship Id="rId7" Type="http://schemas.openxmlformats.org/officeDocument/2006/relationships/image" Target="../media/image90.png"/><Relationship Id="rId8" Type="http://schemas.openxmlformats.org/officeDocument/2006/relationships/image" Target="../media/image7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6.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 Id="rId3" Type="http://schemas.openxmlformats.org/officeDocument/2006/relationships/image" Target="../media/image79.png"/><Relationship Id="rId4" Type="http://schemas.openxmlformats.org/officeDocument/2006/relationships/image" Target="../media/image76.png"/><Relationship Id="rId9" Type="http://schemas.openxmlformats.org/officeDocument/2006/relationships/image" Target="../media/image91.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6.png"/><Relationship Id="rId8" Type="http://schemas.openxmlformats.org/officeDocument/2006/relationships/image" Target="../media/image8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8.png"/><Relationship Id="rId9" Type="http://schemas.openxmlformats.org/officeDocument/2006/relationships/image" Target="../media/image92.png"/><Relationship Id="rId5" Type="http://schemas.openxmlformats.org/officeDocument/2006/relationships/image" Target="../media/image85.png"/><Relationship Id="rId6" Type="http://schemas.openxmlformats.org/officeDocument/2006/relationships/image" Target="../media/image93.png"/><Relationship Id="rId7" Type="http://schemas.openxmlformats.org/officeDocument/2006/relationships/image" Target="../media/image87.png"/><Relationship Id="rId8" Type="http://schemas.openxmlformats.org/officeDocument/2006/relationships/image" Target="../media/image8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0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5" name="Google Shape;9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0" name="Shape 100"/>
        <p:cNvGrpSpPr/>
        <p:nvPr/>
      </p:nvGrpSpPr>
      <p:grpSpPr>
        <a:xfrm>
          <a:off x="0" y="0"/>
          <a:ext cx="0" cy="0"/>
          <a:chOff x="0" y="0"/>
          <a:chExt cx="0" cy="0"/>
        </a:xfrm>
      </p:grpSpPr>
      <p:sp>
        <p:nvSpPr>
          <p:cNvPr id="101" name="Google Shape;101;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 name="Google Shape;103;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 name="Google Shape;105;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 name="Google Shape;109;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1" name="Google Shape;111;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 name="Google Shape;113;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4" name="Google Shape;11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 name="Google Shape;119;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0" name="Google Shape;12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28" name="Google Shape;12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7" name="Google Shape;13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 name="Google Shape;142;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5" name="Google Shape;14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5" name="Google Shape;1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6" name="Google Shape;156;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57" name="Shape 157"/>
        <p:cNvGrpSpPr/>
        <p:nvPr/>
      </p:nvGrpSpPr>
      <p:grpSpPr>
        <a:xfrm>
          <a:off x="0" y="0"/>
          <a:ext cx="0" cy="0"/>
          <a:chOff x="0" y="0"/>
          <a:chExt cx="0" cy="0"/>
        </a:xfrm>
      </p:grpSpPr>
      <p:sp>
        <p:nvSpPr>
          <p:cNvPr id="158" name="Google Shape;158;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 name="Google Shape;15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1" name="Google Shape;161;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4" name="Google Shape;17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6" name="Shape 176"/>
        <p:cNvGrpSpPr/>
        <p:nvPr/>
      </p:nvGrpSpPr>
      <p:grpSpPr>
        <a:xfrm>
          <a:off x="0" y="0"/>
          <a:ext cx="0" cy="0"/>
          <a:chOff x="0" y="0"/>
          <a:chExt cx="0" cy="0"/>
        </a:xfrm>
      </p:grpSpPr>
      <p:sp>
        <p:nvSpPr>
          <p:cNvPr id="177" name="Google Shape;177;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8" name="Google Shape;17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9" name="Google Shape;179;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0" name="Google Shape;180;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5"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 name="Google Shape;189;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 name="Google Shape;19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 name="Google Shape;21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2"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6" name="Google Shape;246;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 name="Google Shape;248;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78"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 name="Google Shape;28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14"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 name="Google Shape;31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 name="Google Shape;320;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55" name="Shape 355"/>
        <p:cNvGrpSpPr/>
        <p:nvPr/>
      </p:nvGrpSpPr>
      <p:grpSpPr>
        <a:xfrm>
          <a:off x="0" y="0"/>
          <a:ext cx="0" cy="0"/>
          <a:chOff x="0" y="0"/>
          <a:chExt cx="0" cy="0"/>
        </a:xfrm>
      </p:grpSpPr>
      <p:sp>
        <p:nvSpPr>
          <p:cNvPr id="356" name="Google Shape;356;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01" name="Shape 401"/>
        <p:cNvGrpSpPr/>
        <p:nvPr/>
      </p:nvGrpSpPr>
      <p:grpSpPr>
        <a:xfrm>
          <a:off x="0" y="0"/>
          <a:ext cx="0" cy="0"/>
          <a:chOff x="0" y="0"/>
          <a:chExt cx="0" cy="0"/>
        </a:xfrm>
      </p:grpSpPr>
      <p:sp>
        <p:nvSpPr>
          <p:cNvPr id="402" name="Google Shape;40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 name="Google Shape;40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68"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5" name="Google Shape;47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10" name="Google Shape;510;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13"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 name="Google Shape;51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7" name="Google Shape;527;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3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49"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67"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85"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2" name="Google Shape;60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07"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3" name="Google Shape;623;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4" name="Google Shape;644;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49"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5" name="Google Shape;665;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70"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8" name="Google Shape;688;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94"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0" name="Google Shape;70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18"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2" name="Google Shape;72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6" name="Google Shape;736;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42"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66"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2" name="Google Shape;772;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6" name="Google Shape;786;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93"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7" name="Google Shape;797;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3" name="Google Shape;81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20"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4" name="Google Shape;82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0" name="Google Shape;84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7"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1" name="Google Shape;85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74" name="Shape 874"/>
        <p:cNvGrpSpPr/>
        <p:nvPr/>
      </p:nvGrpSpPr>
      <p:grpSpPr>
        <a:xfrm>
          <a:off x="0" y="0"/>
          <a:ext cx="0" cy="0"/>
          <a:chOff x="0" y="0"/>
          <a:chExt cx="0" cy="0"/>
        </a:xfrm>
      </p:grpSpPr>
      <p:sp>
        <p:nvSpPr>
          <p:cNvPr id="875" name="Google Shape;875;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7" name="Google Shape;877;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6" name="Google Shape;896;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04" name="Shape 904"/>
        <p:cNvGrpSpPr/>
        <p:nvPr/>
      </p:nvGrpSpPr>
      <p:grpSpPr>
        <a:xfrm>
          <a:off x="0" y="0"/>
          <a:ext cx="0" cy="0"/>
          <a:chOff x="0" y="0"/>
          <a:chExt cx="0" cy="0"/>
        </a:xfrm>
      </p:grpSpPr>
      <p:sp>
        <p:nvSpPr>
          <p:cNvPr id="905" name="Google Shape;90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9" name="Google Shape;909;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6" name="Google Shape;926;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4" name="Shape 934"/>
        <p:cNvGrpSpPr/>
        <p:nvPr/>
      </p:nvGrpSpPr>
      <p:grpSpPr>
        <a:xfrm>
          <a:off x="0" y="0"/>
          <a:ext cx="0" cy="0"/>
          <a:chOff x="0" y="0"/>
          <a:chExt cx="0" cy="0"/>
        </a:xfrm>
      </p:grpSpPr>
      <p:sp>
        <p:nvSpPr>
          <p:cNvPr id="935" name="Google Shape;93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9" name="Google Shape;93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6" name="Google Shape;956;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4" name="Shape 964"/>
        <p:cNvGrpSpPr/>
        <p:nvPr/>
      </p:nvGrpSpPr>
      <p:grpSpPr>
        <a:xfrm>
          <a:off x="0" y="0"/>
          <a:ext cx="0" cy="0"/>
          <a:chOff x="0" y="0"/>
          <a:chExt cx="0" cy="0"/>
        </a:xfrm>
      </p:grpSpPr>
      <p:sp>
        <p:nvSpPr>
          <p:cNvPr id="965" name="Google Shape;96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7" name="Google Shape;96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9" name="Google Shape;96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6" name="Google Shape;986;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994"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6" name="Google Shape;996;p6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0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3" name="Google Shape;1003;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06"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10"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4"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6" name="Google Shape;1016;p6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7" name="Google Shape;1017;p6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19" name="Google Shape;1019;p6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5" name="Google Shape;1025;p6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8"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3.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25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mc:Choice Requires="p14">
      <p:transition p14:dur="25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hyperlink" Target="mailto:blahston@gmail.com" TargetMode="External"/><Relationship Id="rId4" Type="http://schemas.openxmlformats.org/officeDocument/2006/relationships/hyperlink" Target="mailto:blahby@gmail.com" TargetMode="External"/><Relationship Id="rId5" Type="http://schemas.openxmlformats.org/officeDocument/2006/relationships/hyperlink" Target="mailto:blahby231@gmail.com" TargetMode="External"/><Relationship Id="rId6" Type="http://schemas.openxmlformats.org/officeDocument/2006/relationships/image" Target="../media/image9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00.png"/><Relationship Id="rId4" Type="http://schemas.openxmlformats.org/officeDocument/2006/relationships/image" Target="../media/image67.png"/><Relationship Id="rId5"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0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6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18.1</a:t>
            </a:r>
            <a:endParaRPr/>
          </a:p>
        </p:txBody>
      </p:sp>
      <p:sp>
        <p:nvSpPr>
          <p:cNvPr id="1040" name="Google Shape;1040;p6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Masters of MongoDB</a:t>
            </a:r>
            <a:endParaRPr/>
          </a:p>
        </p:txBody>
      </p:sp>
      <p:sp>
        <p:nvSpPr>
          <p:cNvPr id="1041" name="Google Shape;1041;p68"/>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pic>
        <p:nvPicPr>
          <p:cNvPr id="1155" name="Google Shape;1155;p77"/>
          <p:cNvPicPr preferRelativeResize="0"/>
          <p:nvPr/>
        </p:nvPicPr>
        <p:blipFill>
          <a:blip r:embed="rId3">
            <a:alphaModFix/>
          </a:blip>
          <a:stretch>
            <a:fillRect/>
          </a:stretch>
        </p:blipFill>
        <p:spPr>
          <a:xfrm>
            <a:off x="-12300" y="0"/>
            <a:ext cx="9144000" cy="5143497"/>
          </a:xfrm>
          <a:prstGeom prst="rect">
            <a:avLst/>
          </a:prstGeom>
          <a:noFill/>
          <a:ln>
            <a:noFill/>
          </a:ln>
        </p:spPr>
      </p:pic>
      <p:sp>
        <p:nvSpPr>
          <p:cNvPr id="1156" name="Google Shape;1156;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Road Ahead: </a:t>
            </a:r>
            <a:r>
              <a:rPr lang="en"/>
              <a:t>Your Final Journey</a:t>
            </a:r>
            <a:endParaRPr/>
          </a:p>
        </p:txBody>
      </p:sp>
      <p:sp>
        <p:nvSpPr>
          <p:cNvPr id="1157" name="Google Shape;1157;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cxnSp>
        <p:nvCxnSpPr>
          <p:cNvPr id="1158" name="Google Shape;1158;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9" name="Google Shape;1159;p77"/>
          <p:cNvSpPr txBox="1"/>
          <p:nvPr/>
        </p:nvSpPr>
        <p:spPr>
          <a:xfrm>
            <a:off x="373325" y="815775"/>
            <a:ext cx="2101800" cy="172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latin typeface="Roboto"/>
                <a:ea typeface="Roboto"/>
                <a:cs typeface="Roboto"/>
                <a:sym typeface="Roboto"/>
              </a:rPr>
              <a:t>MongoDB</a:t>
            </a:r>
            <a:endParaRPr sz="2400">
              <a:latin typeface="Roboto"/>
              <a:ea typeface="Roboto"/>
              <a:cs typeface="Roboto"/>
              <a:sym typeface="Roboto"/>
            </a:endParaRPr>
          </a:p>
          <a:p>
            <a:pPr indent="0" lvl="0" marL="0" rtl="0" algn="l">
              <a:lnSpc>
                <a:spcPct val="115000"/>
              </a:lnSpc>
              <a:spcBef>
                <a:spcPts val="0"/>
              </a:spcBef>
              <a:spcAft>
                <a:spcPts val="0"/>
              </a:spcAft>
              <a:buNone/>
            </a:pPr>
            <a:r>
              <a:rPr lang="en" sz="2400">
                <a:latin typeface="Roboto"/>
                <a:ea typeface="Roboto"/>
                <a:cs typeface="Roboto"/>
                <a:sym typeface="Roboto"/>
              </a:rPr>
              <a:t>React</a:t>
            </a:r>
            <a:endParaRPr sz="2400">
              <a:latin typeface="Roboto"/>
              <a:ea typeface="Roboto"/>
              <a:cs typeface="Roboto"/>
              <a:sym typeface="Roboto"/>
            </a:endParaRPr>
          </a:p>
        </p:txBody>
      </p:sp>
      <p:sp>
        <p:nvSpPr>
          <p:cNvPr id="1160" name="Google Shape;1160;p77"/>
          <p:cNvSpPr txBox="1"/>
          <p:nvPr/>
        </p:nvSpPr>
        <p:spPr>
          <a:xfrm>
            <a:off x="2659325" y="815775"/>
            <a:ext cx="5379600" cy="172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Roboto"/>
                <a:ea typeface="Roboto"/>
                <a:cs typeface="Roboto"/>
                <a:sym typeface="Roboto"/>
              </a:rPr>
              <a:t>Computer Science Fundamentals:</a:t>
            </a:r>
            <a:endParaRPr sz="2400">
              <a:latin typeface="Roboto"/>
              <a:ea typeface="Roboto"/>
              <a:cs typeface="Roboto"/>
              <a:sym typeface="Roboto"/>
            </a:endParaRPr>
          </a:p>
          <a:p>
            <a:pPr indent="-205740" lvl="0" marL="320040" rtl="0" algn="l">
              <a:lnSpc>
                <a:spcPct val="115000"/>
              </a:lnSpc>
              <a:spcBef>
                <a:spcPts val="0"/>
              </a:spcBef>
              <a:spcAft>
                <a:spcPts val="0"/>
              </a:spcAft>
              <a:buSzPts val="1800"/>
              <a:buFont typeface="Roboto"/>
              <a:buChar char="●"/>
            </a:pPr>
            <a:r>
              <a:rPr lang="en" sz="1800">
                <a:latin typeface="Roboto"/>
                <a:ea typeface="Roboto"/>
                <a:cs typeface="Roboto"/>
                <a:sym typeface="Roboto"/>
              </a:rPr>
              <a:t>Algorithms</a:t>
            </a:r>
            <a:endParaRPr sz="1800">
              <a:latin typeface="Roboto"/>
              <a:ea typeface="Roboto"/>
              <a:cs typeface="Roboto"/>
              <a:sym typeface="Roboto"/>
            </a:endParaRPr>
          </a:p>
          <a:p>
            <a:pPr indent="-205740" lvl="0" marL="320040" rtl="0" algn="l">
              <a:lnSpc>
                <a:spcPct val="115000"/>
              </a:lnSpc>
              <a:spcBef>
                <a:spcPts val="0"/>
              </a:spcBef>
              <a:spcAft>
                <a:spcPts val="0"/>
              </a:spcAft>
              <a:buSzPts val="1800"/>
              <a:buFont typeface="Roboto"/>
              <a:buChar char="●"/>
            </a:pPr>
            <a:r>
              <a:rPr lang="en" sz="1800">
                <a:latin typeface="Roboto"/>
                <a:ea typeface="Roboto"/>
                <a:cs typeface="Roboto"/>
                <a:sym typeface="Roboto"/>
              </a:rPr>
              <a:t>Big O Notation</a:t>
            </a:r>
            <a:endParaRPr sz="1800">
              <a:latin typeface="Roboto"/>
              <a:ea typeface="Roboto"/>
              <a:cs typeface="Roboto"/>
              <a:sym typeface="Roboto"/>
            </a:endParaRPr>
          </a:p>
          <a:p>
            <a:pPr indent="-205740" lvl="0" marL="320040" rtl="0" algn="l">
              <a:lnSpc>
                <a:spcPct val="115000"/>
              </a:lnSpc>
              <a:spcBef>
                <a:spcPts val="0"/>
              </a:spcBef>
              <a:spcAft>
                <a:spcPts val="0"/>
              </a:spcAft>
              <a:buSzPts val="1800"/>
              <a:buFont typeface="Roboto"/>
              <a:buChar char="●"/>
            </a:pPr>
            <a:r>
              <a:rPr lang="en" sz="1800">
                <a:latin typeface="Roboto"/>
                <a:ea typeface="Roboto"/>
                <a:cs typeface="Roboto"/>
                <a:sym typeface="Roboto"/>
              </a:rPr>
              <a:t>Data Structures</a:t>
            </a:r>
            <a:endParaRPr sz="1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Double Down</a:t>
            </a:r>
            <a:endParaRPr/>
          </a:p>
        </p:txBody>
      </p:sp>
      <p:sp>
        <p:nvSpPr>
          <p:cNvPr id="1167" name="Google Shape;1167;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time to double down and make sure you have a strong foundation. </a:t>
            </a:r>
            <a:endParaRPr/>
          </a:p>
        </p:txBody>
      </p:sp>
      <p:sp>
        <p:nvSpPr>
          <p:cNvPr id="1168" name="Google Shape;1168;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169" name="Google Shape;1169;p78"/>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You have access to me and the TAs for two months. </a:t>
            </a:r>
            <a:endParaRPr/>
          </a:p>
        </p:txBody>
      </p:sp>
      <p:sp>
        <p:nvSpPr>
          <p:cNvPr id="1170" name="Google Shape;1170;p78"/>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Look through the code base. Identify your weaknesses.</a:t>
            </a:r>
            <a:endParaRPr/>
          </a:p>
        </p:txBody>
      </p:sp>
      <p:sp>
        <p:nvSpPr>
          <p:cNvPr id="1171" name="Google Shape;1171;p78"/>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Schedule a help session during office hours.  </a:t>
            </a:r>
            <a:endParaRPr/>
          </a:p>
        </p:txBody>
      </p:sp>
      <p:sp>
        <p:nvSpPr>
          <p:cNvPr id="1172" name="Google Shape;1172;p78"/>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And put in the hard hours! </a:t>
            </a:r>
            <a:endParaRPr/>
          </a:p>
        </p:txBody>
      </p:sp>
      <p:sp>
        <p:nvSpPr>
          <p:cNvPr id="1173" name="Google Shape;1173;p78"/>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This is the </a:t>
            </a:r>
            <a:r>
              <a:rPr b="1" lang="en"/>
              <a:t>absolute best</a:t>
            </a:r>
            <a:r>
              <a:rPr lang="en"/>
              <a:t> time to learn this material.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Start Now. Don't Procrastinate.</a:t>
            </a:r>
            <a:endParaRPr/>
          </a:p>
        </p:txBody>
      </p:sp>
      <p:sp>
        <p:nvSpPr>
          <p:cNvPr id="1180" name="Google Shape;1180;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pic>
        <p:nvPicPr>
          <p:cNvPr id="1181" name="Google Shape;1181;p79"/>
          <p:cNvPicPr preferRelativeResize="0"/>
          <p:nvPr/>
        </p:nvPicPr>
        <p:blipFill>
          <a:blip r:embed="rId3">
            <a:alphaModFix/>
          </a:blip>
          <a:stretch>
            <a:fillRect/>
          </a:stretch>
        </p:blipFill>
        <p:spPr>
          <a:xfrm>
            <a:off x="152400" y="980750"/>
            <a:ext cx="8839200" cy="32962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Goals: Beginning of the Year</a:t>
            </a:r>
            <a:endParaRPr/>
          </a:p>
        </p:txBody>
      </p:sp>
      <p:sp>
        <p:nvSpPr>
          <p:cNvPr id="1187" name="Google Shape;1187;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88" name="Google Shape;1188;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189" name="Google Shape;1189;p80"/>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build mastery. To learn a skill that I haven’t yet explored.”</a:t>
            </a:r>
            <a:endParaRPr/>
          </a:p>
        </p:txBody>
      </p:sp>
      <p:sp>
        <p:nvSpPr>
          <p:cNvPr id="1190" name="Google Shape;1190;p80"/>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create a chapter better than the last.”</a:t>
            </a:r>
            <a:endParaRPr/>
          </a:p>
        </p:txBody>
      </p:sp>
      <p:sp>
        <p:nvSpPr>
          <p:cNvPr id="1191" name="Google Shape;1191;p80"/>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“I want nothing more in the entire world than to be a game designer.”</a:t>
            </a:r>
            <a:endParaRPr/>
          </a:p>
        </p:txBody>
      </p:sp>
      <p:sp>
        <p:nvSpPr>
          <p:cNvPr id="1192" name="Google Shape;1192;p80"/>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“Change careers and become a web developer.”</a:t>
            </a:r>
            <a:endParaRPr/>
          </a:p>
        </p:txBody>
      </p:sp>
      <p:sp>
        <p:nvSpPr>
          <p:cNvPr id="1193" name="Google Shape;1193;p80"/>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“An opportunity to be more creative in my day-to-day work.”</a:t>
            </a:r>
            <a:endParaRPr/>
          </a:p>
        </p:txBody>
      </p:sp>
      <p:sp>
        <p:nvSpPr>
          <p:cNvPr id="1194" name="Google Shape;1194;p80"/>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get a better paying job.”</a:t>
            </a:r>
            <a:endParaRPr/>
          </a:p>
        </p:txBody>
      </p:sp>
      <p:sp>
        <p:nvSpPr>
          <p:cNvPr id="1195" name="Google Shape;1195;p80"/>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land a solid career and be able to support my family.”</a:t>
            </a:r>
            <a:endParaRPr/>
          </a:p>
        </p:txBody>
      </p:sp>
      <p:sp>
        <p:nvSpPr>
          <p:cNvPr id="1196" name="Google Shape;1196;p80"/>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“Hope to make something of myself one day.”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81"/>
          <p:cNvSpPr txBox="1"/>
          <p:nvPr>
            <p:ph type="title"/>
          </p:nvPr>
        </p:nvSpPr>
        <p:spPr>
          <a:xfrm>
            <a:off x="2544050" y="1545675"/>
            <a:ext cx="53268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For Reference: </a:t>
            </a:r>
            <a:endParaRPr b="1" sz="2400"/>
          </a:p>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Students who do well in our part-time classes tend to put in an average of </a:t>
            </a:r>
            <a:r>
              <a:rPr b="1" lang="en" sz="2400"/>
              <a:t>20 hours a week</a:t>
            </a:r>
            <a:r>
              <a:rPr lang="en" sz="2400">
                <a:latin typeface="Roboto Light"/>
                <a:ea typeface="Roboto Light"/>
                <a:cs typeface="Roboto Light"/>
                <a:sym typeface="Roboto Light"/>
              </a:rPr>
              <a:t> </a:t>
            </a:r>
            <a:r>
              <a:rPr lang="en" sz="2400">
                <a:latin typeface="Roboto Light"/>
                <a:ea typeface="Roboto Light"/>
                <a:cs typeface="Roboto Light"/>
                <a:sym typeface="Roboto Light"/>
              </a:rPr>
              <a:t>for homework and self-study.</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203" name="Google Shape;1203;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210" name="Google Shape;1210;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MongoDB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What’s MongoDB?</a:t>
            </a:r>
            <a:endParaRPr/>
          </a:p>
        </p:txBody>
      </p:sp>
      <p:sp>
        <p:nvSpPr>
          <p:cNvPr id="1217" name="Google Shape;1217;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218" name="Google Shape;1218;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219" name="Google Shape;1219;p8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MongoDB is a very popular noSQL database.</a:t>
            </a:r>
            <a:endParaRPr/>
          </a:p>
        </p:txBody>
      </p:sp>
      <p:sp>
        <p:nvSpPr>
          <p:cNvPr id="1220" name="Google Shape;1220;p8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It uses a document-oriented model as opposed to a table-based relational model (SQL).</a:t>
            </a:r>
            <a:endParaRPr/>
          </a:p>
        </p:txBody>
      </p:sp>
      <p:sp>
        <p:nvSpPr>
          <p:cNvPr id="1221" name="Google Shape;1221;p8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MongoDB stores data in BSON format (effectively, compressed JSONs).</a:t>
            </a:r>
            <a:endParaRPr/>
          </a:p>
        </p:txBody>
      </p:sp>
      <p:sp>
        <p:nvSpPr>
          <p:cNvPr id="1222" name="Google Shape;1222;p8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MongoDB has tons of drivers and packages for connecting to Node, C++, Java, etc.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graphicFrame>
        <p:nvGraphicFramePr>
          <p:cNvPr id="1228" name="Google Shape;1228;p84"/>
          <p:cNvGraphicFramePr/>
          <p:nvPr/>
        </p:nvGraphicFramePr>
        <p:xfrm>
          <a:off x="381000" y="895350"/>
          <a:ext cx="3000000" cy="3000000"/>
        </p:xfrm>
        <a:graphic>
          <a:graphicData uri="http://schemas.openxmlformats.org/drawingml/2006/table">
            <a:tbl>
              <a:tblPr bandRow="1" firstRow="1">
                <a:noFill/>
                <a:tableStyleId>{12EF6561-D3CD-4D05-85EA-77A5D03FD717}</a:tableStyleId>
              </a:tblPr>
              <a:tblGrid>
                <a:gridCol w="2110575"/>
                <a:gridCol w="2110575"/>
                <a:gridCol w="2110575"/>
                <a:gridCol w="2110575"/>
              </a:tblGrid>
              <a:tr h="278125">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ID</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D1A36"/>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Title</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D1A36"/>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Author</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D1A36"/>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Published</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D1A36"/>
                    </a:solidFill>
                  </a:tcPr>
                </a:tc>
              </a:tr>
              <a:tr h="278125">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1</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The History of Blah</a:t>
                      </a:r>
                      <a:endParaRPr sz="11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Blah Matic</a:t>
                      </a:r>
                      <a:endParaRPr sz="11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2010</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r h="278125">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2</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The Chronicles of Blahrnia</a:t>
                      </a:r>
                      <a:endParaRPr sz="11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Sir Blahston</a:t>
                      </a:r>
                      <a:endParaRPr sz="11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2011</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r h="278125">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3</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Love in the Time of Blah </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Gabriel Garcia Blah</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2013</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graphicFrame>
        <p:nvGraphicFramePr>
          <p:cNvPr id="1229" name="Google Shape;1229;p84"/>
          <p:cNvGraphicFramePr/>
          <p:nvPr/>
        </p:nvGraphicFramePr>
        <p:xfrm>
          <a:off x="381026" y="3486150"/>
          <a:ext cx="3000000" cy="3000000"/>
        </p:xfrm>
        <a:graphic>
          <a:graphicData uri="http://schemas.openxmlformats.org/drawingml/2006/table">
            <a:tbl>
              <a:tblPr bandRow="1" firstRow="1">
                <a:noFill/>
                <a:tableStyleId>{12EF6561-D3CD-4D05-85EA-77A5D03FD717}</a:tableStyleId>
              </a:tblPr>
              <a:tblGrid>
                <a:gridCol w="2814100"/>
                <a:gridCol w="2814100"/>
                <a:gridCol w="2814100"/>
              </a:tblGrid>
              <a:tr h="278125">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Author</a:t>
                      </a:r>
                      <a:endParaRPr sz="1100">
                        <a:latin typeface="Roboto"/>
                        <a:ea typeface="Roboto"/>
                        <a:cs typeface="Roboto"/>
                        <a:sym typeface="Roboto"/>
                      </a:endParaRPr>
                    </a:p>
                  </a:txBody>
                  <a:tcPr marT="34300" marB="34300" marR="91450" marL="91450" anchor="ctr">
                    <a:lnB cap="flat" cmpd="sng" w="9525">
                      <a:solidFill>
                        <a:srgbClr val="A9B7C0"/>
                      </a:solidFill>
                      <a:prstDash val="solid"/>
                      <a:round/>
                      <a:headEnd len="sm" w="sm" type="none"/>
                      <a:tailEnd len="sm" w="sm" type="none"/>
                    </a:lnB>
                    <a:solidFill>
                      <a:srgbClr val="1D1A36"/>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Email</a:t>
                      </a:r>
                      <a:endParaRPr sz="1100">
                        <a:latin typeface="Roboto"/>
                        <a:ea typeface="Roboto"/>
                        <a:cs typeface="Roboto"/>
                        <a:sym typeface="Roboto"/>
                      </a:endParaRPr>
                    </a:p>
                  </a:txBody>
                  <a:tcPr marT="34300" marB="34300" marR="91450" marL="91450" anchor="ctr">
                    <a:lnB cap="flat" cmpd="sng" w="9525">
                      <a:solidFill>
                        <a:srgbClr val="A9B7C0"/>
                      </a:solidFill>
                      <a:prstDash val="solid"/>
                      <a:round/>
                      <a:headEnd len="sm" w="sm" type="none"/>
                      <a:tailEnd len="sm" w="sm" type="none"/>
                    </a:lnB>
                    <a:solidFill>
                      <a:srgbClr val="1D1A36"/>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Phone Number</a:t>
                      </a:r>
                      <a:endParaRPr sz="1100">
                        <a:latin typeface="Roboto"/>
                        <a:ea typeface="Roboto"/>
                        <a:cs typeface="Roboto"/>
                        <a:sym typeface="Roboto"/>
                      </a:endParaRPr>
                    </a:p>
                  </a:txBody>
                  <a:tcPr marT="34300" marB="34300" marR="91450" marL="91450" anchor="ctr">
                    <a:lnB cap="flat" cmpd="sng" w="9525">
                      <a:solidFill>
                        <a:srgbClr val="A9B7C0"/>
                      </a:solidFill>
                      <a:prstDash val="solid"/>
                      <a:round/>
                      <a:headEnd len="sm" w="sm" type="none"/>
                      <a:tailEnd len="sm" w="sm" type="none"/>
                    </a:lnB>
                    <a:solidFill>
                      <a:srgbClr val="1D1A36"/>
                    </a:solidFill>
                  </a:tcPr>
                </a:tc>
              </a:tr>
              <a:tr h="278125">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Blah Matic</a:t>
                      </a:r>
                      <a:endParaRPr sz="11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100" u="sng" cap="none" strike="noStrike">
                          <a:solidFill>
                            <a:schemeClr val="hlink"/>
                          </a:solidFill>
                          <a:latin typeface="Roboto"/>
                          <a:ea typeface="Roboto"/>
                          <a:cs typeface="Roboto"/>
                          <a:sym typeface="Roboto"/>
                          <a:hlinkClick r:id="rId3"/>
                        </a:rPr>
                        <a:t>blahston@gmail.com</a:t>
                      </a:r>
                      <a:endParaRPr sz="11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911-546-5454</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r h="358125">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Sir Blahston</a:t>
                      </a:r>
                      <a:endParaRPr sz="11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marR="0" rtl="0" algn="ctr">
                        <a:spcBef>
                          <a:spcPts val="0"/>
                        </a:spcBef>
                        <a:spcAft>
                          <a:spcPts val="0"/>
                        </a:spcAft>
                        <a:buNone/>
                      </a:pPr>
                      <a:r>
                        <a:rPr lang="en" sz="1100" u="sng" cap="none" strike="noStrike">
                          <a:solidFill>
                            <a:schemeClr val="hlink"/>
                          </a:solidFill>
                          <a:latin typeface="Roboto"/>
                          <a:ea typeface="Roboto"/>
                          <a:cs typeface="Roboto"/>
                          <a:sym typeface="Roboto"/>
                          <a:hlinkClick r:id="rId4"/>
                        </a:rPr>
                        <a:t>blahby@gmail.com</a:t>
                      </a:r>
                      <a:endParaRPr sz="11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911-544-5112</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r h="278125">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Gabriel Garcia Blah</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100" u="sng" cap="none" strike="noStrike">
                          <a:solidFill>
                            <a:schemeClr val="hlink"/>
                          </a:solidFill>
                          <a:latin typeface="Roboto"/>
                          <a:ea typeface="Roboto"/>
                          <a:cs typeface="Roboto"/>
                          <a:sym typeface="Roboto"/>
                          <a:hlinkClick r:id="rId5"/>
                        </a:rPr>
                        <a:t>blahby231@gmail.com</a:t>
                      </a:r>
                      <a:endParaRPr sz="11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100" u="none" cap="none" strike="noStrike">
                          <a:latin typeface="Roboto"/>
                          <a:ea typeface="Roboto"/>
                          <a:cs typeface="Roboto"/>
                          <a:sym typeface="Roboto"/>
                        </a:rPr>
                        <a:t>125-215-5645</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30" name="Google Shape;1230;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Relational Databases (SQL)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31" name="Google Shape;1231;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pic>
        <p:nvPicPr>
          <p:cNvPr id="1232" name="Google Shape;1232;p84"/>
          <p:cNvPicPr preferRelativeResize="0"/>
          <p:nvPr/>
        </p:nvPicPr>
        <p:blipFill>
          <a:blip r:embed="rId6">
            <a:alphaModFix/>
          </a:blip>
          <a:stretch>
            <a:fillRect/>
          </a:stretch>
        </p:blipFill>
        <p:spPr>
          <a:xfrm>
            <a:off x="1020000" y="2150752"/>
            <a:ext cx="1232018" cy="1192500"/>
          </a:xfrm>
          <a:prstGeom prst="rect">
            <a:avLst/>
          </a:prstGeom>
          <a:noFill/>
          <a:ln>
            <a:noFill/>
          </a:ln>
        </p:spPr>
      </p:pic>
      <p:sp>
        <p:nvSpPr>
          <p:cNvPr id="1233" name="Google Shape;1233;p84"/>
          <p:cNvSpPr txBox="1"/>
          <p:nvPr/>
        </p:nvSpPr>
        <p:spPr>
          <a:xfrm>
            <a:off x="2252025" y="2437400"/>
            <a:ext cx="63552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Light"/>
                <a:ea typeface="Roboto Light"/>
                <a:cs typeface="Roboto Light"/>
                <a:sym typeface="Roboto Light"/>
              </a:rPr>
              <a:t>SQL relies on </a:t>
            </a:r>
            <a:r>
              <a:rPr b="1" lang="en" sz="2400">
                <a:latin typeface="Roboto"/>
                <a:ea typeface="Roboto"/>
                <a:cs typeface="Roboto"/>
                <a:sym typeface="Roboto"/>
              </a:rPr>
              <a:t>j</a:t>
            </a:r>
            <a:r>
              <a:rPr b="1" lang="en" sz="2400">
                <a:latin typeface="Roboto"/>
                <a:ea typeface="Roboto"/>
                <a:cs typeface="Roboto"/>
                <a:sym typeface="Roboto"/>
              </a:rPr>
              <a:t>oins</a:t>
            </a:r>
            <a:r>
              <a:rPr lang="en" sz="2400">
                <a:latin typeface="Roboto Light"/>
                <a:ea typeface="Roboto Light"/>
                <a:cs typeface="Roboto Light"/>
                <a:sym typeface="Roboto Light"/>
              </a:rPr>
              <a:t> to combine relevant data.</a:t>
            </a:r>
            <a:endParaRPr sz="2400">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pic>
        <p:nvPicPr>
          <p:cNvPr id="1239" name="Google Shape;1239;p85"/>
          <p:cNvPicPr preferRelativeResize="0"/>
          <p:nvPr/>
        </p:nvPicPr>
        <p:blipFill rotWithShape="1">
          <a:blip r:embed="rId3">
            <a:alphaModFix/>
          </a:blip>
          <a:srcRect b="7879" l="0" r="0" t="0"/>
          <a:stretch/>
        </p:blipFill>
        <p:spPr>
          <a:xfrm>
            <a:off x="2735945" y="1876515"/>
            <a:ext cx="3672110" cy="2937776"/>
          </a:xfrm>
          <a:prstGeom prst="rect">
            <a:avLst/>
          </a:prstGeom>
          <a:noFill/>
          <a:ln>
            <a:noFill/>
          </a:ln>
        </p:spPr>
      </p:pic>
      <p:sp>
        <p:nvSpPr>
          <p:cNvPr id="1240" name="Google Shape;1240;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Document Database (noSQL)</a:t>
            </a:r>
            <a:endParaRPr/>
          </a:p>
        </p:txBody>
      </p:sp>
      <p:sp>
        <p:nvSpPr>
          <p:cNvPr id="1241" name="Google Shape;1241;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242" name="Google Shape;1242;p85"/>
          <p:cNvSpPr/>
          <p:nvPr/>
        </p:nvSpPr>
        <p:spPr>
          <a:xfrm>
            <a:off x="1045025" y="780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5"/>
          <p:cNvSpPr txBox="1"/>
          <p:nvPr>
            <p:ph idx="1" type="subTitle"/>
          </p:nvPr>
        </p:nvSpPr>
        <p:spPr>
          <a:xfrm>
            <a:off x="0" y="7943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noSQL databases, on the other hand, are effectively JSONs.</a:t>
            </a:r>
            <a:endParaRPr sz="1800">
              <a:latin typeface="Roboto"/>
              <a:ea typeface="Roboto"/>
              <a:cs typeface="Roboto"/>
              <a:sym typeface="Roboto"/>
            </a:endParaRPr>
          </a:p>
        </p:txBody>
      </p:sp>
      <p:sp>
        <p:nvSpPr>
          <p:cNvPr id="1244" name="Google Shape;1244;p85"/>
          <p:cNvSpPr/>
          <p:nvPr/>
        </p:nvSpPr>
        <p:spPr>
          <a:xfrm>
            <a:off x="1045200" y="1303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5"/>
          <p:cNvSpPr txBox="1"/>
          <p:nvPr>
            <p:ph idx="2" type="subTitle"/>
          </p:nvPr>
        </p:nvSpPr>
        <p:spPr>
          <a:xfrm>
            <a:off x="250" y="13169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They excel at heterogeneous data formats and are easy to implement.</a:t>
            </a:r>
            <a:endParaRPr sz="1800">
              <a:latin typeface="Roboto"/>
              <a:ea typeface="Roboto"/>
              <a:cs typeface="Roboto"/>
              <a:sym typeface="Roboto"/>
            </a:endParaRPr>
          </a:p>
        </p:txBody>
      </p:sp>
      <p:pic>
        <p:nvPicPr>
          <p:cNvPr id="1246" name="Google Shape;1246;p85"/>
          <p:cNvPicPr preferRelativeResize="0"/>
          <p:nvPr/>
        </p:nvPicPr>
        <p:blipFill rotWithShape="1">
          <a:blip r:embed="rId4">
            <a:alphaModFix/>
          </a:blip>
          <a:srcRect b="2561" l="0" r="0" t="2552"/>
          <a:stretch/>
        </p:blipFill>
        <p:spPr>
          <a:xfrm>
            <a:off x="429768" y="790588"/>
            <a:ext cx="521208" cy="396118"/>
          </a:xfrm>
          <a:prstGeom prst="rect">
            <a:avLst/>
          </a:prstGeom>
          <a:noFill/>
          <a:ln>
            <a:noFill/>
          </a:ln>
        </p:spPr>
      </p:pic>
      <p:pic>
        <p:nvPicPr>
          <p:cNvPr id="1247" name="Google Shape;1247;p85"/>
          <p:cNvPicPr preferRelativeResize="0"/>
          <p:nvPr/>
        </p:nvPicPr>
        <p:blipFill rotWithShape="1">
          <a:blip r:embed="rId5">
            <a:alphaModFix/>
          </a:blip>
          <a:srcRect b="2561" l="0" r="0" t="2552"/>
          <a:stretch/>
        </p:blipFill>
        <p:spPr>
          <a:xfrm>
            <a:off x="429768" y="1328650"/>
            <a:ext cx="521208" cy="3961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pic>
        <p:nvPicPr>
          <p:cNvPr descr="C:\Users\ahaque89\Downloads\MongoDB Storage  - New Page (1).png" id="1253" name="Google Shape;1253;p86"/>
          <p:cNvPicPr preferRelativeResize="0"/>
          <p:nvPr/>
        </p:nvPicPr>
        <p:blipFill rotWithShape="1">
          <a:blip r:embed="rId3">
            <a:alphaModFix/>
          </a:blip>
          <a:srcRect b="3652" l="2857" r="3061" t="4214"/>
          <a:stretch/>
        </p:blipFill>
        <p:spPr>
          <a:xfrm>
            <a:off x="1433475" y="803350"/>
            <a:ext cx="6277050" cy="4029225"/>
          </a:xfrm>
          <a:prstGeom prst="rect">
            <a:avLst/>
          </a:prstGeom>
          <a:noFill/>
          <a:ln>
            <a:noFill/>
          </a:ln>
        </p:spPr>
      </p:pic>
      <p:sp>
        <p:nvSpPr>
          <p:cNvPr id="1254" name="Google Shape;125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MongoDB Storage</a:t>
            </a:r>
            <a:endParaRPr/>
          </a:p>
        </p:txBody>
      </p:sp>
      <p:sp>
        <p:nvSpPr>
          <p:cNvPr id="1255" name="Google Shape;125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6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Recap</a:t>
            </a:r>
            <a:endParaRPr/>
          </a:p>
        </p:txBody>
      </p:sp>
      <p:sp>
        <p:nvSpPr>
          <p:cNvPr id="1048" name="Google Shape;1048;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graphicFrame>
        <p:nvGraphicFramePr>
          <p:cNvPr id="1261" name="Google Shape;1261;p87"/>
          <p:cNvGraphicFramePr/>
          <p:nvPr/>
        </p:nvGraphicFramePr>
        <p:xfrm>
          <a:off x="834050" y="1590663"/>
          <a:ext cx="3000000" cy="3000000"/>
        </p:xfrm>
        <a:graphic>
          <a:graphicData uri="http://schemas.openxmlformats.org/drawingml/2006/table">
            <a:tbl>
              <a:tblPr bandRow="1" firstRow="1">
                <a:noFill/>
                <a:tableStyleId>{12EF6561-D3CD-4D05-85EA-77A5D03FD717}</a:tableStyleId>
              </a:tblPr>
              <a:tblGrid>
                <a:gridCol w="3737950"/>
                <a:gridCol w="3737950"/>
              </a:tblGrid>
              <a:tr h="453075">
                <a:tc>
                  <a:txBody>
                    <a:bodyPr/>
                    <a:lstStyle/>
                    <a:p>
                      <a:pPr indent="0" lvl="0" marL="0" marR="0" rtl="0" algn="ctr">
                        <a:spcBef>
                          <a:spcPts val="0"/>
                        </a:spcBef>
                        <a:spcAft>
                          <a:spcPts val="0"/>
                        </a:spcAft>
                        <a:buNone/>
                      </a:pPr>
                      <a:r>
                        <a:rPr lang="en" sz="1500" u="none" cap="none" strike="noStrike">
                          <a:solidFill>
                            <a:srgbClr val="000000"/>
                          </a:solidFill>
                          <a:latin typeface="Roboto"/>
                          <a:ea typeface="Roboto"/>
                          <a:cs typeface="Roboto"/>
                          <a:sym typeface="Roboto"/>
                        </a:rPr>
                        <a:t>SQL Term</a:t>
                      </a:r>
                      <a:endParaRPr sz="1100">
                        <a:solidFill>
                          <a:srgbClr val="000000"/>
                        </a:solidFill>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7EF6A"/>
                    </a:solidFill>
                  </a:tcPr>
                </a:tc>
                <a:tc>
                  <a:txBody>
                    <a:bodyPr/>
                    <a:lstStyle/>
                    <a:p>
                      <a:pPr indent="0" lvl="0" marL="0" marR="0" rtl="0" algn="ctr">
                        <a:spcBef>
                          <a:spcPts val="0"/>
                        </a:spcBef>
                        <a:spcAft>
                          <a:spcPts val="0"/>
                        </a:spcAft>
                        <a:buNone/>
                      </a:pPr>
                      <a:r>
                        <a:rPr lang="en" sz="1500" u="none" cap="none" strike="noStrike">
                          <a:latin typeface="Roboto"/>
                          <a:ea typeface="Roboto"/>
                          <a:cs typeface="Roboto"/>
                          <a:sym typeface="Roboto"/>
                        </a:rPr>
                        <a:t>noSQL Term</a:t>
                      </a:r>
                      <a:endParaRPr sz="15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4FA786"/>
                    </a:solidFill>
                  </a:tcPr>
                </a:tc>
              </a:tr>
              <a:tr h="453075">
                <a:tc>
                  <a:txBody>
                    <a:bodyPr/>
                    <a:lstStyle/>
                    <a:p>
                      <a:pPr indent="0" lvl="0" marL="0" marR="0" rtl="0" algn="ctr">
                        <a:spcBef>
                          <a:spcPts val="0"/>
                        </a:spcBef>
                        <a:spcAft>
                          <a:spcPts val="0"/>
                        </a:spcAft>
                        <a:buNone/>
                      </a:pPr>
                      <a:r>
                        <a:rPr lang="en" sz="1500" u="none" cap="none" strike="noStrike">
                          <a:latin typeface="Roboto"/>
                          <a:ea typeface="Roboto"/>
                          <a:cs typeface="Roboto"/>
                          <a:sym typeface="Roboto"/>
                        </a:rPr>
                        <a:t>Database</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500" u="none" cap="none" strike="noStrike">
                          <a:latin typeface="Roboto"/>
                          <a:ea typeface="Roboto"/>
                          <a:cs typeface="Roboto"/>
                          <a:sym typeface="Roboto"/>
                        </a:rPr>
                        <a:t>Database</a:t>
                      </a:r>
                      <a:endParaRPr b="1"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r h="453075">
                <a:tc>
                  <a:txBody>
                    <a:bodyPr/>
                    <a:lstStyle/>
                    <a:p>
                      <a:pPr indent="0" lvl="0" marL="0" marR="0" rtl="0" algn="ctr">
                        <a:spcBef>
                          <a:spcPts val="0"/>
                        </a:spcBef>
                        <a:spcAft>
                          <a:spcPts val="0"/>
                        </a:spcAft>
                        <a:buNone/>
                      </a:pPr>
                      <a:r>
                        <a:rPr lang="en" sz="1500" u="none" cap="none" strike="noStrike">
                          <a:latin typeface="Roboto"/>
                          <a:ea typeface="Roboto"/>
                          <a:cs typeface="Roboto"/>
                          <a:sym typeface="Roboto"/>
                        </a:rPr>
                        <a:t>Table</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marR="0" rtl="0" algn="ctr">
                        <a:spcBef>
                          <a:spcPts val="0"/>
                        </a:spcBef>
                        <a:spcAft>
                          <a:spcPts val="0"/>
                        </a:spcAft>
                        <a:buNone/>
                      </a:pPr>
                      <a:r>
                        <a:rPr b="1" lang="en" sz="1500" u="none" cap="none" strike="noStrike">
                          <a:latin typeface="Roboto"/>
                          <a:ea typeface="Roboto"/>
                          <a:cs typeface="Roboto"/>
                          <a:sym typeface="Roboto"/>
                        </a:rPr>
                        <a:t>Collection</a:t>
                      </a:r>
                      <a:endParaRPr b="1"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r h="453075">
                <a:tc>
                  <a:txBody>
                    <a:bodyPr/>
                    <a:lstStyle/>
                    <a:p>
                      <a:pPr indent="0" lvl="0" marL="0" marR="0" rtl="0" algn="ctr">
                        <a:spcBef>
                          <a:spcPts val="0"/>
                        </a:spcBef>
                        <a:spcAft>
                          <a:spcPts val="0"/>
                        </a:spcAft>
                        <a:buNone/>
                      </a:pPr>
                      <a:r>
                        <a:rPr lang="en" sz="1500" u="none" cap="none" strike="noStrike">
                          <a:latin typeface="Roboto"/>
                          <a:ea typeface="Roboto"/>
                          <a:cs typeface="Roboto"/>
                          <a:sym typeface="Roboto"/>
                        </a:rPr>
                        <a:t>Row</a:t>
                      </a:r>
                      <a:endParaRPr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 sz="1500" u="none" cap="none" strike="noStrike">
                          <a:latin typeface="Roboto"/>
                          <a:ea typeface="Roboto"/>
                          <a:cs typeface="Roboto"/>
                          <a:sym typeface="Roboto"/>
                        </a:rPr>
                        <a:t>Document</a:t>
                      </a:r>
                      <a:endParaRPr b="1"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r h="453075">
                <a:tc>
                  <a:txBody>
                    <a:bodyPr/>
                    <a:lstStyle/>
                    <a:p>
                      <a:pPr indent="0" lvl="0" marL="0" marR="0" rtl="0" algn="ctr">
                        <a:spcBef>
                          <a:spcPts val="0"/>
                        </a:spcBef>
                        <a:spcAft>
                          <a:spcPts val="0"/>
                        </a:spcAft>
                        <a:buNone/>
                      </a:pPr>
                      <a:r>
                        <a:rPr lang="en" sz="1500" u="none" cap="none" strike="noStrike">
                          <a:latin typeface="Roboto"/>
                          <a:ea typeface="Roboto"/>
                          <a:cs typeface="Roboto"/>
                          <a:sym typeface="Roboto"/>
                        </a:rPr>
                        <a:t>Column</a:t>
                      </a:r>
                      <a:endParaRPr sz="1500" u="none" cap="none" strike="noStrike">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marR="0" rtl="0" algn="ctr">
                        <a:spcBef>
                          <a:spcPts val="0"/>
                        </a:spcBef>
                        <a:spcAft>
                          <a:spcPts val="0"/>
                        </a:spcAft>
                        <a:buNone/>
                      </a:pPr>
                      <a:r>
                        <a:rPr b="1" lang="en" sz="1500" u="none" cap="none" strike="noStrike">
                          <a:latin typeface="Roboto"/>
                          <a:ea typeface="Roboto"/>
                          <a:cs typeface="Roboto"/>
                          <a:sym typeface="Roboto"/>
                        </a:rPr>
                        <a:t>Field</a:t>
                      </a:r>
                      <a:endParaRPr b="1" sz="1100">
                        <a:latin typeface="Roboto"/>
                        <a:ea typeface="Roboto"/>
                        <a:cs typeface="Roboto"/>
                        <a:sym typeface="Roboto"/>
                      </a:endParaRPr>
                    </a:p>
                  </a:txBody>
                  <a:tcPr marT="34300" marB="34300" marR="91450" marL="91450"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bl>
          </a:graphicData>
        </a:graphic>
      </p:graphicFrame>
      <p:sp>
        <p:nvSpPr>
          <p:cNvPr id="1262" name="Google Shape;1262;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MongoDB Storage</a:t>
            </a:r>
            <a:endParaRPr/>
          </a:p>
        </p:txBody>
      </p:sp>
      <p:sp>
        <p:nvSpPr>
          <p:cNvPr id="1263" name="Google Shape;1263;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Terms are slightly different in the noSQL context. Take note!</a:t>
            </a:r>
            <a:endParaRPr/>
          </a:p>
        </p:txBody>
      </p:sp>
      <p:sp>
        <p:nvSpPr>
          <p:cNvPr id="1264" name="Google Shape;1264;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8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Partner Activity</a:t>
            </a:r>
            <a:r>
              <a:rPr b="1" lang="en" sz="3000"/>
              <a:t>:</a:t>
            </a:r>
            <a:endParaRPr b="1" sz="3000"/>
          </a:p>
          <a:p>
            <a:pPr indent="0" lvl="0" marL="0" rtl="0" algn="l">
              <a:spcBef>
                <a:spcPts val="0"/>
              </a:spcBef>
              <a:spcAft>
                <a:spcPts val="0"/>
              </a:spcAft>
              <a:buNone/>
            </a:pPr>
            <a:r>
              <a:rPr lang="en" sz="3000">
                <a:latin typeface="Roboto Light"/>
                <a:ea typeface="Roboto Light"/>
                <a:cs typeface="Roboto Light"/>
                <a:sym typeface="Roboto Light"/>
              </a:rPr>
              <a:t>Questions &amp; Answers</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
        <p:nvSpPr>
          <p:cNvPr id="1270" name="Google Shape;1270;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Masters of MongoDB</a:t>
            </a:r>
            <a:endParaRPr>
              <a:solidFill>
                <a:schemeClr val="dk1"/>
              </a:solidFill>
            </a:endParaRPr>
          </a:p>
          <a:p>
            <a:pPr indent="0" lvl="0" marL="0" rtl="0" algn="l">
              <a:spcBef>
                <a:spcPts val="0"/>
              </a:spcBef>
              <a:spcAft>
                <a:spcPts val="0"/>
              </a:spcAft>
              <a:buNone/>
            </a:pPr>
            <a:r>
              <a:t/>
            </a:r>
            <a:endParaRPr/>
          </a:p>
        </p:txBody>
      </p:sp>
      <p:sp>
        <p:nvSpPr>
          <p:cNvPr id="1271" name="Google Shape;1271;p8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a:t>
            </a:r>
            <a:r>
              <a:rPr lang="en">
                <a:latin typeface="Roboto Light"/>
                <a:ea typeface="Roboto Light"/>
                <a:cs typeface="Roboto Light"/>
                <a:sym typeface="Roboto Light"/>
              </a:rPr>
              <a:t>Questions &amp; Answers </a:t>
            </a:r>
            <a:endParaRPr>
              <a:latin typeface="Roboto Light"/>
              <a:ea typeface="Roboto Light"/>
              <a:cs typeface="Roboto Light"/>
              <a:sym typeface="Roboto Light"/>
            </a:endParaRPr>
          </a:p>
        </p:txBody>
      </p:sp>
      <p:sp>
        <p:nvSpPr>
          <p:cNvPr id="1278" name="Google Shape;1278;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 with your neighbors to research the following:</a:t>
            </a:r>
            <a:endParaRPr/>
          </a:p>
        </p:txBody>
      </p:sp>
      <p:sp>
        <p:nvSpPr>
          <p:cNvPr id="1279" name="Google Shape;1279;p8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10 minutes</a:t>
            </a:r>
            <a:endParaRPr/>
          </a:p>
        </p:txBody>
      </p:sp>
      <p:sp>
        <p:nvSpPr>
          <p:cNvPr id="1280" name="Google Shape;1280;p8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281" name="Google Shape;1281;p89"/>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89"/>
          <p:cNvGrpSpPr/>
          <p:nvPr/>
        </p:nvGrpSpPr>
        <p:grpSpPr>
          <a:xfrm>
            <a:off x="457200" y="1226413"/>
            <a:ext cx="776889" cy="621300"/>
            <a:chOff x="457200" y="1378813"/>
            <a:chExt cx="776889" cy="621300"/>
          </a:xfrm>
        </p:grpSpPr>
        <p:sp>
          <p:nvSpPr>
            <p:cNvPr id="1283" name="Google Shape;1283;p8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84" name="Google Shape;1284;p8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89"/>
          <p:cNvGrpSpPr/>
          <p:nvPr/>
        </p:nvGrpSpPr>
        <p:grpSpPr>
          <a:xfrm>
            <a:off x="457200" y="2076325"/>
            <a:ext cx="776889" cy="621300"/>
            <a:chOff x="457200" y="1378813"/>
            <a:chExt cx="776889" cy="621300"/>
          </a:xfrm>
        </p:grpSpPr>
        <p:sp>
          <p:nvSpPr>
            <p:cNvPr id="1286" name="Google Shape;1286;p8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87" name="Google Shape;1287;p8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89"/>
          <p:cNvGrpSpPr/>
          <p:nvPr/>
        </p:nvGrpSpPr>
        <p:grpSpPr>
          <a:xfrm>
            <a:off x="457200" y="2921450"/>
            <a:ext cx="776889" cy="621300"/>
            <a:chOff x="457200" y="1378813"/>
            <a:chExt cx="776889" cy="621300"/>
          </a:xfrm>
        </p:grpSpPr>
        <p:sp>
          <p:nvSpPr>
            <p:cNvPr id="1289" name="Google Shape;1289;p8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90" name="Google Shape;1290;p8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89"/>
          <p:cNvSpPr txBox="1"/>
          <p:nvPr>
            <p:ph idx="1" type="subTitle"/>
          </p:nvPr>
        </p:nvSpPr>
        <p:spPr>
          <a:xfrm>
            <a:off x="-12300" y="12456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are the advantages of using a noSQL database like MongoDB according to the MongoDB website?</a:t>
            </a:r>
            <a:endParaRPr>
              <a:latin typeface="Roboto"/>
              <a:ea typeface="Roboto"/>
              <a:cs typeface="Roboto"/>
              <a:sym typeface="Roboto"/>
            </a:endParaRPr>
          </a:p>
        </p:txBody>
      </p:sp>
      <p:sp>
        <p:nvSpPr>
          <p:cNvPr id="1292" name="Google Shape;1292;p89"/>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9"/>
          <p:cNvSpPr/>
          <p:nvPr/>
        </p:nvSpPr>
        <p:spPr>
          <a:xfrm>
            <a:off x="1352550" y="2921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9"/>
          <p:cNvSpPr txBox="1"/>
          <p:nvPr>
            <p:ph idx="2" type="subTitle"/>
          </p:nvPr>
        </p:nvSpPr>
        <p:spPr>
          <a:xfrm>
            <a:off x="-12300" y="20811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are the advantages of using a noSQL database like MongoDB according to the web (according to places like Quora)?</a:t>
            </a:r>
            <a:endParaRPr>
              <a:latin typeface="Roboto"/>
              <a:ea typeface="Roboto"/>
              <a:cs typeface="Roboto"/>
              <a:sym typeface="Roboto"/>
            </a:endParaRPr>
          </a:p>
        </p:txBody>
      </p:sp>
      <p:sp>
        <p:nvSpPr>
          <p:cNvPr id="1295" name="Google Shape;1295;p89"/>
          <p:cNvSpPr txBox="1"/>
          <p:nvPr>
            <p:ph idx="3" type="subTitle"/>
          </p:nvPr>
        </p:nvSpPr>
        <p:spPr>
          <a:xfrm>
            <a:off x="0" y="29238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are the disadvantages of using a noSQL database like MongoDB according to the web (according to places like Quora)?</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Learn to See Through the Nonsense</a:t>
            </a:r>
            <a:endParaRPr/>
          </a:p>
        </p:txBody>
      </p:sp>
      <p:sp>
        <p:nvSpPr>
          <p:cNvPr id="1302" name="Google Shape;1302;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t>
            </a:r>
            <a:r>
              <a:rPr lang="en"/>
              <a:t>he tech world is filled with it.</a:t>
            </a:r>
            <a:endParaRPr/>
          </a:p>
        </p:txBody>
      </p:sp>
      <p:sp>
        <p:nvSpPr>
          <p:cNvPr id="1303" name="Google Shape;1303;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pic>
        <p:nvPicPr>
          <p:cNvPr id="1304" name="Google Shape;1304;p90"/>
          <p:cNvPicPr preferRelativeResize="0"/>
          <p:nvPr/>
        </p:nvPicPr>
        <p:blipFill>
          <a:blip r:embed="rId3">
            <a:alphaModFix/>
          </a:blip>
          <a:stretch>
            <a:fillRect/>
          </a:stretch>
        </p:blipFill>
        <p:spPr>
          <a:xfrm>
            <a:off x="1797805" y="1193175"/>
            <a:ext cx="5548391" cy="3571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Recap</a:t>
            </a:r>
            <a:endParaRPr/>
          </a:p>
        </p:txBody>
      </p:sp>
      <p:sp>
        <p:nvSpPr>
          <p:cNvPr id="1055" name="Google Shape;1055;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pic>
        <p:nvPicPr>
          <p:cNvPr id="1056" name="Google Shape;1056;p70"/>
          <p:cNvPicPr preferRelativeResize="0"/>
          <p:nvPr/>
        </p:nvPicPr>
        <p:blipFill>
          <a:blip r:embed="rId3">
            <a:alphaModFix/>
          </a:blip>
          <a:stretch>
            <a:fillRect/>
          </a:stretch>
        </p:blipFill>
        <p:spPr>
          <a:xfrm>
            <a:off x="2113662" y="0"/>
            <a:ext cx="4916676" cy="4916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pic>
        <p:nvPicPr>
          <p:cNvPr id="1062" name="Google Shape;1062;p71"/>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063" name="Google Shape;1063;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Clear Positives</a:t>
            </a:r>
            <a:endParaRPr/>
          </a:p>
        </p:txBody>
      </p:sp>
      <p:sp>
        <p:nvSpPr>
          <p:cNvPr id="1070" name="Google Shape;1070;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071" name="Google Shape;1071;p72"/>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 </a:t>
            </a:r>
            <a:r>
              <a:rPr lang="en"/>
              <a:t>You stayed ambitious.</a:t>
            </a:r>
            <a:endParaRPr/>
          </a:p>
        </p:txBody>
      </p:sp>
      <p:sp>
        <p:nvSpPr>
          <p:cNvPr id="1072" name="Google Shape;1072;p72"/>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 </a:t>
            </a:r>
            <a:r>
              <a:rPr lang="en"/>
              <a:t>You made smart decisions feature-wise.</a:t>
            </a:r>
            <a:endParaRPr/>
          </a:p>
        </p:txBody>
      </p:sp>
      <p:sp>
        <p:nvSpPr>
          <p:cNvPr id="1073" name="Google Shape;1073;p72"/>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 </a:t>
            </a:r>
            <a:r>
              <a:rPr lang="en"/>
              <a:t>You demonstrated technical mastery. </a:t>
            </a:r>
            <a:endParaRPr/>
          </a:p>
        </p:txBody>
      </p:sp>
      <p:sp>
        <p:nvSpPr>
          <p:cNvPr id="1074" name="Google Shape;1074;p72"/>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 </a:t>
            </a:r>
            <a:r>
              <a:rPr lang="en"/>
              <a:t>You did a ton of learning on your own.</a:t>
            </a:r>
            <a:endParaRPr/>
          </a:p>
        </p:txBody>
      </p:sp>
      <p:sp>
        <p:nvSpPr>
          <p:cNvPr id="1075" name="Google Shape;1075;p72"/>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 </a:t>
            </a:r>
            <a:r>
              <a:rPr lang="en"/>
              <a:t>You closed out. </a:t>
            </a:r>
            <a:endParaRPr/>
          </a:p>
        </p:txBody>
      </p:sp>
      <p:sp>
        <p:nvSpPr>
          <p:cNvPr id="1076" name="Google Shape;1076;p72"/>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 </a:t>
            </a:r>
            <a:r>
              <a:rPr lang="en"/>
              <a:t>You dominated.</a:t>
            </a:r>
            <a:endParaRPr/>
          </a:p>
        </p:txBody>
      </p:sp>
      <p:sp>
        <p:nvSpPr>
          <p:cNvPr id="1077" name="Google Shape;1077;p72"/>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lang="en"/>
              <a:t>++ </a:t>
            </a:r>
            <a:r>
              <a:rPr lang="en"/>
              <a:t>You didn’t make excuses even when you had them.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Advice For Next Time</a:t>
            </a:r>
            <a:endParaRPr/>
          </a:p>
        </p:txBody>
      </p:sp>
      <p:sp>
        <p:nvSpPr>
          <p:cNvPr id="1084" name="Google Shape;1084;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085" name="Google Shape;1085;p7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73"/>
          <p:cNvGrpSpPr/>
          <p:nvPr/>
        </p:nvGrpSpPr>
        <p:grpSpPr>
          <a:xfrm>
            <a:off x="457200" y="1378813"/>
            <a:ext cx="776889" cy="621300"/>
            <a:chOff x="457200" y="1378813"/>
            <a:chExt cx="776889" cy="621300"/>
          </a:xfrm>
        </p:grpSpPr>
        <p:sp>
          <p:nvSpPr>
            <p:cNvPr id="1087" name="Google Shape;1087;p7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8" name="Google Shape;1088;p7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73"/>
          <p:cNvGrpSpPr/>
          <p:nvPr/>
        </p:nvGrpSpPr>
        <p:grpSpPr>
          <a:xfrm>
            <a:off x="457200" y="2228725"/>
            <a:ext cx="776889" cy="621300"/>
            <a:chOff x="457200" y="1378813"/>
            <a:chExt cx="776889" cy="621300"/>
          </a:xfrm>
        </p:grpSpPr>
        <p:sp>
          <p:nvSpPr>
            <p:cNvPr id="1090" name="Google Shape;1090;p7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91" name="Google Shape;1091;p7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73"/>
          <p:cNvGrpSpPr/>
          <p:nvPr/>
        </p:nvGrpSpPr>
        <p:grpSpPr>
          <a:xfrm>
            <a:off x="457200" y="3073850"/>
            <a:ext cx="776889" cy="621300"/>
            <a:chOff x="457200" y="1378813"/>
            <a:chExt cx="776889" cy="621300"/>
          </a:xfrm>
        </p:grpSpPr>
        <p:sp>
          <p:nvSpPr>
            <p:cNvPr id="1093" name="Google Shape;1093;p7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94" name="Google Shape;1094;p7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73"/>
          <p:cNvSpPr txBox="1"/>
          <p:nvPr>
            <p:ph idx="1"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Always start with guns blazing.</a:t>
            </a:r>
            <a:r>
              <a:rPr lang="en" sz="1300">
                <a:latin typeface="Roboto"/>
                <a:ea typeface="Roboto"/>
                <a:cs typeface="Roboto"/>
                <a:sym typeface="Roboto"/>
              </a:rPr>
              <a:t> The first 30 seconds always count. Always come ready to impress. Show a demo. Say something interesting. </a:t>
            </a:r>
            <a:endParaRPr sz="1300">
              <a:latin typeface="Roboto"/>
              <a:ea typeface="Roboto"/>
              <a:cs typeface="Roboto"/>
              <a:sym typeface="Roboto"/>
            </a:endParaRPr>
          </a:p>
        </p:txBody>
      </p:sp>
      <p:sp>
        <p:nvSpPr>
          <p:cNvPr id="1096" name="Google Shape;1096;p7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3"/>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Practice, practice, practice. </a:t>
            </a:r>
            <a:r>
              <a:rPr lang="en" sz="1300">
                <a:latin typeface="Roboto"/>
                <a:ea typeface="Roboto"/>
                <a:cs typeface="Roboto"/>
                <a:sym typeface="Roboto"/>
              </a:rPr>
              <a:t>The difference between good speakers and weak ones is in the execution of minor details. Don’t get lost in transitions. Don’t get lost looking for your code.</a:t>
            </a:r>
            <a:endParaRPr sz="1300">
              <a:latin typeface="Roboto"/>
              <a:ea typeface="Roboto"/>
              <a:cs typeface="Roboto"/>
              <a:sym typeface="Roboto"/>
            </a:endParaRPr>
          </a:p>
        </p:txBody>
      </p:sp>
      <p:sp>
        <p:nvSpPr>
          <p:cNvPr id="1099" name="Google Shape;1099;p73"/>
          <p:cNvSpPr txBox="1"/>
          <p:nvPr>
            <p:ph idx="3"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Don’t be afraid to take charge. </a:t>
            </a:r>
            <a:r>
              <a:rPr lang="en" sz="1300">
                <a:latin typeface="Roboto"/>
                <a:ea typeface="Roboto"/>
                <a:cs typeface="Roboto"/>
                <a:sym typeface="Roboto"/>
              </a:rPr>
              <a:t>Learn to be confident by default. Chime in when you can. Look for ways to lead in the groups you find yourself in. </a:t>
            </a:r>
            <a:endParaRPr sz="13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106" name="Google Shape;1106;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Next Steps</a:t>
            </a:r>
            <a:endParaRPr/>
          </a:p>
        </p:txBody>
      </p:sp>
      <p:sp>
        <p:nvSpPr>
          <p:cNvPr id="1107" name="Google Shape;1107;p74"/>
          <p:cNvSpPr/>
          <p:nvPr/>
        </p:nvSpPr>
        <p:spPr>
          <a:xfrm>
            <a:off x="1352550" y="1378825"/>
            <a:ext cx="7517100" cy="10119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74"/>
          <p:cNvGrpSpPr/>
          <p:nvPr/>
        </p:nvGrpSpPr>
        <p:grpSpPr>
          <a:xfrm>
            <a:off x="457200" y="1378813"/>
            <a:ext cx="776889" cy="621300"/>
            <a:chOff x="457200" y="1378813"/>
            <a:chExt cx="776889" cy="621300"/>
          </a:xfrm>
        </p:grpSpPr>
        <p:sp>
          <p:nvSpPr>
            <p:cNvPr id="1109" name="Google Shape;1109;p74"/>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10" name="Google Shape;1110;p74"/>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74"/>
          <p:cNvGrpSpPr/>
          <p:nvPr/>
        </p:nvGrpSpPr>
        <p:grpSpPr>
          <a:xfrm>
            <a:off x="457200" y="2609725"/>
            <a:ext cx="776889" cy="621300"/>
            <a:chOff x="457200" y="1378813"/>
            <a:chExt cx="776889" cy="621300"/>
          </a:xfrm>
        </p:grpSpPr>
        <p:sp>
          <p:nvSpPr>
            <p:cNvPr id="1112" name="Google Shape;1112;p74"/>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13" name="Google Shape;1113;p74"/>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74"/>
          <p:cNvGrpSpPr/>
          <p:nvPr/>
        </p:nvGrpSpPr>
        <p:grpSpPr>
          <a:xfrm>
            <a:off x="457200" y="3454850"/>
            <a:ext cx="776889" cy="621300"/>
            <a:chOff x="457200" y="1378813"/>
            <a:chExt cx="776889" cy="621300"/>
          </a:xfrm>
        </p:grpSpPr>
        <p:sp>
          <p:nvSpPr>
            <p:cNvPr id="1115" name="Google Shape;1115;p74"/>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116" name="Google Shape;1116;p74"/>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74"/>
          <p:cNvSpPr txBox="1"/>
          <p:nvPr>
            <p:ph idx="1" type="subTitle"/>
          </p:nvPr>
        </p:nvSpPr>
        <p:spPr>
          <a:xfrm>
            <a:off x="-12300" y="15504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GIF</a:t>
            </a:r>
            <a:r>
              <a:rPr b="1" lang="en" sz="1300">
                <a:latin typeface="Roboto"/>
                <a:ea typeface="Roboto"/>
                <a:cs typeface="Roboto"/>
                <a:sym typeface="Roboto"/>
              </a:rPr>
              <a:t> your GitHub readme. </a:t>
            </a:r>
            <a:r>
              <a:rPr lang="en" sz="1300">
                <a:latin typeface="Roboto"/>
                <a:ea typeface="Roboto"/>
                <a:cs typeface="Roboto"/>
                <a:sym typeface="Roboto"/>
              </a:rPr>
              <a:t>Back-end projects like the ones you completed are harder to “see” for a recruiter. Throw in a GIF that flips through all the screens of your project. There are plenty of ways to record a video and convert it to GIF. </a:t>
            </a:r>
            <a:r>
              <a:rPr i="1" lang="en" sz="1300">
                <a:latin typeface="Roboto"/>
                <a:ea typeface="Roboto"/>
                <a:cs typeface="Roboto"/>
                <a:sym typeface="Roboto"/>
              </a:rPr>
              <a:t>This will look really impressive.</a:t>
            </a:r>
            <a:endParaRPr i="1" sz="1300">
              <a:latin typeface="Roboto"/>
              <a:ea typeface="Roboto"/>
              <a:cs typeface="Roboto"/>
              <a:sym typeface="Roboto"/>
            </a:endParaRPr>
          </a:p>
        </p:txBody>
      </p:sp>
      <p:sp>
        <p:nvSpPr>
          <p:cNvPr id="1118" name="Google Shape;1118;p74"/>
          <p:cNvSpPr/>
          <p:nvPr/>
        </p:nvSpPr>
        <p:spPr>
          <a:xfrm>
            <a:off x="1352550" y="2612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4"/>
          <p:cNvSpPr/>
          <p:nvPr/>
        </p:nvSpPr>
        <p:spPr>
          <a:xfrm>
            <a:off x="1352550" y="3454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4"/>
          <p:cNvSpPr txBox="1"/>
          <p:nvPr>
            <p:ph idx="2" type="subTitle"/>
          </p:nvPr>
        </p:nvSpPr>
        <p:spPr>
          <a:xfrm>
            <a:off x="-12300" y="2620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Create a guest login. </a:t>
            </a:r>
            <a:r>
              <a:rPr lang="en" sz="1300">
                <a:latin typeface="Roboto"/>
                <a:ea typeface="Roboto"/>
                <a:cs typeface="Roboto"/>
                <a:sym typeface="Roboto"/>
              </a:rPr>
              <a:t>Have a “dummy” guest login to enter your application. Make it easily apparent on your readme.</a:t>
            </a:r>
            <a:endParaRPr sz="1300">
              <a:latin typeface="Roboto"/>
              <a:ea typeface="Roboto"/>
              <a:cs typeface="Roboto"/>
              <a:sym typeface="Roboto"/>
            </a:endParaRPr>
          </a:p>
        </p:txBody>
      </p:sp>
      <p:sp>
        <p:nvSpPr>
          <p:cNvPr id="1121" name="Google Shape;1121;p74"/>
          <p:cNvSpPr txBox="1"/>
          <p:nvPr>
            <p:ph idx="3" type="subTitle"/>
          </p:nvPr>
        </p:nvSpPr>
        <p:spPr>
          <a:xfrm>
            <a:off x="-75" y="3457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Write a tutorial. </a:t>
            </a:r>
            <a:r>
              <a:rPr lang="en" sz="1300">
                <a:latin typeface="Roboto"/>
                <a:ea typeface="Roboto"/>
                <a:cs typeface="Roboto"/>
                <a:sym typeface="Roboto"/>
              </a:rPr>
              <a:t>Pitch a tutorial to scotch.io if you used any unusual libraries. You will get $$$ and build credibility.</a:t>
            </a:r>
            <a:endParaRPr sz="13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
        <p:nvSpPr>
          <p:cNvPr id="1128" name="Google Shape;1128;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Next Steps</a:t>
            </a:r>
            <a:endParaRPr/>
          </a:p>
        </p:txBody>
      </p:sp>
      <p:sp>
        <p:nvSpPr>
          <p:cNvPr id="1129" name="Google Shape;1129;p75"/>
          <p:cNvSpPr/>
          <p:nvPr/>
        </p:nvSpPr>
        <p:spPr>
          <a:xfrm>
            <a:off x="1352550" y="1378825"/>
            <a:ext cx="7517100" cy="670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75"/>
          <p:cNvGrpSpPr/>
          <p:nvPr/>
        </p:nvGrpSpPr>
        <p:grpSpPr>
          <a:xfrm>
            <a:off x="457200" y="1378813"/>
            <a:ext cx="776889" cy="621300"/>
            <a:chOff x="457200" y="1378813"/>
            <a:chExt cx="776889" cy="621300"/>
          </a:xfrm>
        </p:grpSpPr>
        <p:sp>
          <p:nvSpPr>
            <p:cNvPr id="1131" name="Google Shape;1131;p7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132" name="Google Shape;1132;p7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75"/>
          <p:cNvGrpSpPr/>
          <p:nvPr/>
        </p:nvGrpSpPr>
        <p:grpSpPr>
          <a:xfrm>
            <a:off x="457200" y="2228725"/>
            <a:ext cx="776889" cy="621300"/>
            <a:chOff x="457200" y="1378813"/>
            <a:chExt cx="776889" cy="621300"/>
          </a:xfrm>
        </p:grpSpPr>
        <p:sp>
          <p:nvSpPr>
            <p:cNvPr id="1134" name="Google Shape;1134;p7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135" name="Google Shape;1135;p7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75"/>
          <p:cNvGrpSpPr/>
          <p:nvPr/>
        </p:nvGrpSpPr>
        <p:grpSpPr>
          <a:xfrm>
            <a:off x="457200" y="3073850"/>
            <a:ext cx="776889" cy="621300"/>
            <a:chOff x="457200" y="1378813"/>
            <a:chExt cx="776889" cy="621300"/>
          </a:xfrm>
        </p:grpSpPr>
        <p:sp>
          <p:nvSpPr>
            <p:cNvPr id="1137" name="Google Shape;1137;p7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138" name="Google Shape;1138;p7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75"/>
          <p:cNvSpPr txBox="1"/>
          <p:nvPr>
            <p:ph idx="1" type="subTitle"/>
          </p:nvPr>
        </p:nvSpPr>
        <p:spPr>
          <a:xfrm>
            <a:off x="-12350" y="1398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List your niche skills on LinkedIn. </a:t>
            </a:r>
            <a:r>
              <a:rPr lang="en" sz="1300">
                <a:latin typeface="Roboto"/>
                <a:ea typeface="Roboto"/>
                <a:cs typeface="Roboto"/>
                <a:sym typeface="Roboto"/>
              </a:rPr>
              <a:t>All of you should be listing Node, Express, SQL, data visualization, etc. on your Linkedin profile. </a:t>
            </a:r>
            <a:endParaRPr sz="1300">
              <a:latin typeface="Roboto"/>
              <a:ea typeface="Roboto"/>
              <a:cs typeface="Roboto"/>
              <a:sym typeface="Roboto"/>
            </a:endParaRPr>
          </a:p>
        </p:txBody>
      </p:sp>
      <p:sp>
        <p:nvSpPr>
          <p:cNvPr id="1140" name="Google Shape;1140;p7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5"/>
          <p:cNvSpPr/>
          <p:nvPr/>
        </p:nvSpPr>
        <p:spPr>
          <a:xfrm>
            <a:off x="1352550" y="3073850"/>
            <a:ext cx="7517100" cy="918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5"/>
          <p:cNvSpPr txBox="1"/>
          <p:nvPr>
            <p:ph idx="2" type="subTitle"/>
          </p:nvPr>
        </p:nvSpPr>
        <p:spPr>
          <a:xfrm>
            <a:off x="12300" y="22395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List your project on LinkedIn. </a:t>
            </a:r>
            <a:r>
              <a:rPr lang="en" sz="1300">
                <a:latin typeface="Roboto"/>
                <a:ea typeface="Roboto"/>
                <a:cs typeface="Roboto"/>
                <a:sym typeface="Roboto"/>
              </a:rPr>
              <a:t>If you don’t have a lot of tech experience on LinkedIn, milk the project you created for all its worth—especially if it is really good. </a:t>
            </a:r>
            <a:endParaRPr sz="1300">
              <a:latin typeface="Roboto"/>
              <a:ea typeface="Roboto"/>
              <a:cs typeface="Roboto"/>
              <a:sym typeface="Roboto"/>
            </a:endParaRPr>
          </a:p>
        </p:txBody>
      </p:sp>
      <p:sp>
        <p:nvSpPr>
          <p:cNvPr id="1143" name="Google Shape;1143;p75"/>
          <p:cNvSpPr txBox="1"/>
          <p:nvPr>
            <p:ph idx="3" type="subTitle"/>
          </p:nvPr>
        </p:nvSpPr>
        <p:spPr>
          <a:xfrm>
            <a:off x="-100" y="32286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Consider writing recommendations for </a:t>
            </a:r>
            <a:r>
              <a:rPr b="1" lang="en" sz="1300">
                <a:solidFill>
                  <a:schemeClr val="dk1"/>
                </a:solidFill>
                <a:latin typeface="Roboto"/>
                <a:ea typeface="Roboto"/>
                <a:cs typeface="Roboto"/>
                <a:sym typeface="Roboto"/>
              </a:rPr>
              <a:t>each other</a:t>
            </a:r>
            <a:r>
              <a:rPr b="1" lang="en" sz="1300">
                <a:latin typeface="Roboto"/>
                <a:ea typeface="Roboto"/>
                <a:cs typeface="Roboto"/>
                <a:sym typeface="Roboto"/>
              </a:rPr>
              <a:t>. </a:t>
            </a:r>
            <a:r>
              <a:rPr lang="en" sz="1300">
                <a:latin typeface="Roboto"/>
                <a:ea typeface="Roboto"/>
                <a:cs typeface="Roboto"/>
                <a:sym typeface="Roboto"/>
              </a:rPr>
              <a:t>I will remind you about this later as well—consider writing recommendations for your group members and peers. Right now you are all students, but you won’t be for long. Spread the credit!</a:t>
            </a:r>
            <a:endParaRPr sz="13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7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t>
            </a:r>
            <a:r>
              <a:rPr lang="en"/>
              <a:t>Road Ahead</a:t>
            </a:r>
            <a:endParaRPr/>
          </a:p>
        </p:txBody>
      </p:sp>
      <p:sp>
        <p:nvSpPr>
          <p:cNvPr id="1150" name="Google Shape;1150;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Masters of MongoDB</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